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37"/>
  </p:notesMasterIdLst>
  <p:sldIdLst>
    <p:sldId id="256" r:id="rId3"/>
    <p:sldId id="319" r:id="rId4"/>
    <p:sldId id="318" r:id="rId5"/>
    <p:sldId id="369" r:id="rId6"/>
    <p:sldId id="355" r:id="rId7"/>
    <p:sldId id="356" r:id="rId8"/>
    <p:sldId id="359" r:id="rId9"/>
    <p:sldId id="394" r:id="rId10"/>
    <p:sldId id="321" r:id="rId11"/>
    <p:sldId id="260" r:id="rId12"/>
    <p:sldId id="360" r:id="rId13"/>
    <p:sldId id="342" r:id="rId14"/>
    <p:sldId id="371" r:id="rId15"/>
    <p:sldId id="373" r:id="rId16"/>
    <p:sldId id="392" r:id="rId17"/>
    <p:sldId id="372" r:id="rId18"/>
    <p:sldId id="374" r:id="rId19"/>
    <p:sldId id="395" r:id="rId20"/>
    <p:sldId id="396" r:id="rId21"/>
    <p:sldId id="391" r:id="rId22"/>
    <p:sldId id="400" r:id="rId23"/>
    <p:sldId id="397" r:id="rId24"/>
    <p:sldId id="291" r:id="rId25"/>
    <p:sldId id="292" r:id="rId26"/>
    <p:sldId id="294" r:id="rId27"/>
    <p:sldId id="296" r:id="rId28"/>
    <p:sldId id="295" r:id="rId29"/>
    <p:sldId id="297" r:id="rId30"/>
    <p:sldId id="399" r:id="rId31"/>
    <p:sldId id="298" r:id="rId32"/>
    <p:sldId id="401" r:id="rId33"/>
    <p:sldId id="299" r:id="rId34"/>
    <p:sldId id="300" r:id="rId35"/>
    <p:sldId id="39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9"/>
            <p14:sldId id="394"/>
          </p14:sldIdLst>
        </p14:section>
        <p14:section name="Outreach" id="{6B99D6CF-05E0-4730-95E6-475F66962CF8}">
          <p14:sldIdLst>
            <p14:sldId id="321"/>
            <p14:sldId id="260"/>
            <p14:sldId id="360"/>
          </p14:sldIdLst>
        </p14:section>
        <p14:section name="Projects" id="{8A168394-0DF4-41F9-8453-F3F92A9155DE}">
          <p14:sldIdLst>
            <p14:sldId id="342"/>
            <p14:sldId id="371"/>
            <p14:sldId id="373"/>
            <p14:sldId id="392"/>
            <p14:sldId id="372"/>
            <p14:sldId id="374"/>
            <p14:sldId id="395"/>
            <p14:sldId id="396"/>
            <p14:sldId id="391"/>
            <p14:sldId id="400"/>
          </p14:sldIdLst>
        </p14:section>
        <p14:section name="Special Topic" id="{8FD3107B-9AF9-4C43-A742-65DB2523CF8F}">
          <p14:sldIdLst>
            <p14:sldId id="397"/>
            <p14:sldId id="291"/>
            <p14:sldId id="292"/>
            <p14:sldId id="294"/>
            <p14:sldId id="296"/>
            <p14:sldId id="295"/>
            <p14:sldId id="297"/>
            <p14:sldId id="399"/>
            <p14:sldId id="298"/>
            <p14:sldId id="401"/>
            <p14:sldId id="299"/>
            <p14:sldId id="300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562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2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ple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raspberrypi.org/learning/getting-started-with-picamera/workshee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General Meeting</a:t>
            </a:r>
          </a:p>
          <a:p>
            <a:r>
              <a:rPr lang="en-US" sz="2400" dirty="0"/>
              <a:t>6 PM Tuesday, August 28, 2018</a:t>
            </a:r>
          </a:p>
          <a:p>
            <a:r>
              <a:rPr lang="en-US" sz="2400" dirty="0"/>
              <a:t>Broun Hall, Room 125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Upcoming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6" y="2124366"/>
            <a:ext cx="4739772" cy="433358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GRAND Engineering Showcase</a:t>
            </a:r>
          </a:p>
          <a:p>
            <a:pPr lvl="1"/>
            <a:r>
              <a:rPr lang="en-US" dirty="0"/>
              <a:t>Tuesday, September 11</a:t>
            </a:r>
            <a:r>
              <a:rPr lang="en-US" baseline="30000" dirty="0"/>
              <a:t>th</a:t>
            </a:r>
            <a:r>
              <a:rPr lang="en-US" dirty="0"/>
              <a:t> for </a:t>
            </a:r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-8</a:t>
            </a:r>
            <a:r>
              <a:rPr lang="en-US" baseline="30000"/>
              <a:t>th</a:t>
            </a:r>
            <a:r>
              <a:rPr lang="en-US"/>
              <a:t> graders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AU Student Center Ballroom 5-7pm</a:t>
            </a:r>
          </a:p>
          <a:p>
            <a:pPr lvl="1"/>
            <a:r>
              <a:rPr lang="en-US" dirty="0"/>
              <a:t>Volunteers needed 1-8PM</a:t>
            </a:r>
          </a:p>
          <a:p>
            <a:pPr lvl="1"/>
            <a:r>
              <a:rPr lang="en-US" dirty="0"/>
              <a:t>Register: aub.ie/</a:t>
            </a:r>
            <a:r>
              <a:rPr lang="en-US" dirty="0" err="1"/>
              <a:t>grandvolunteer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Volunteer Meetings (Thurs. Sept. 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dirty="0"/>
              <a:t>8:30am (breakfast)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12:30pm (lunch)</a:t>
            </a:r>
          </a:p>
          <a:p>
            <a:r>
              <a:rPr lang="en-US" dirty="0">
                <a:solidFill>
                  <a:schemeClr val="tx1"/>
                </a:solidFill>
              </a:rPr>
              <a:t>Opelika HS Robotics Team</a:t>
            </a:r>
          </a:p>
          <a:p>
            <a:pPr lvl="1"/>
            <a:r>
              <a:rPr lang="en-US" dirty="0"/>
              <a:t>Help mentor a local robotics team</a:t>
            </a:r>
          </a:p>
          <a:p>
            <a:pPr lvl="1"/>
            <a:r>
              <a:rPr lang="en-US" dirty="0"/>
              <a:t>Times: TWR: 3:30-6:30pm</a:t>
            </a:r>
          </a:p>
          <a:p>
            <a:pPr lvl="1"/>
            <a:r>
              <a:rPr lang="en-US" dirty="0"/>
              <a:t>Contact: Matthew Zacune &lt;maz0006@auburn.edu&gt;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77249" y="5581348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FRC Team 7072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59796" y="5578270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BBQ 2018</a:t>
            </a:r>
          </a:p>
        </p:txBody>
      </p:sp>
      <p:pic>
        <p:nvPicPr>
          <p:cNvPr id="10" name="Picture 9" descr="A group of people that are standing in the dirt&#10;&#10;Description generated with very high confidence">
            <a:extLst>
              <a:ext uri="{FF2B5EF4-FFF2-40B4-BE49-F238E27FC236}">
                <a16:creationId xmlns:a16="http://schemas.microsoft.com/office/drawing/2014/main" id="{3F5077A6-6120-4093-AE79-7C96F5797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872" y="2285964"/>
            <a:ext cx="2929929" cy="3248779"/>
          </a:xfrm>
          <a:prstGeom prst="rect">
            <a:avLst/>
          </a:prstGeom>
        </p:spPr>
      </p:pic>
      <p:pic>
        <p:nvPicPr>
          <p:cNvPr id="1026" name="Picture 2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>
            <a:extLst>
              <a:ext uri="{FF2B5EF4-FFF2-40B4-BE49-F238E27FC236}">
                <a16:creationId xmlns:a16="http://schemas.microsoft.com/office/drawing/2014/main" id="{6955CFD3-4933-4EA3-BB35-431EB6300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2970" r="11716"/>
          <a:stretch/>
        </p:blipFill>
        <p:spPr bwMode="auto">
          <a:xfrm>
            <a:off x="5759796" y="2285964"/>
            <a:ext cx="2903996" cy="324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Open Forum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Major Project #1: </a:t>
            </a:r>
            <a:br>
              <a:rPr lang="en-US" dirty="0"/>
            </a:br>
            <a:r>
              <a:rPr lang="en-US" b="1" dirty="0"/>
              <a:t>IEEE Southeast con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Competition Details: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Build a “space debris” collecting robot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Goal is to collect wood blocks and ball pit balls and deposit them on the side of a small flat ~100” square arena autonomously.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Max dimensions: 9” x 9” x 11”</a:t>
            </a:r>
          </a:p>
          <a:p>
            <a:pPr lvl="0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When and Where: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Thursday, April 11th, 2019 through Sunday, April 14th, 2019.</a:t>
            </a:r>
          </a:p>
          <a:p>
            <a:pPr lvl="1">
              <a:buClr>
                <a:prstClr val="white"/>
              </a:buClr>
              <a:defRPr/>
            </a:pPr>
            <a:r>
              <a:rPr lang="en-US" dirty="0">
                <a:solidFill>
                  <a:prstClr val="white"/>
                </a:solidFill>
              </a:rPr>
              <a:t>IEEE </a:t>
            </a:r>
            <a:r>
              <a:rPr lang="en-US" dirty="0" err="1">
                <a:solidFill>
                  <a:prstClr val="white"/>
                </a:solidFill>
              </a:rPr>
              <a:t>Southeastcon</a:t>
            </a:r>
            <a:r>
              <a:rPr lang="en-US" dirty="0">
                <a:solidFill>
                  <a:prstClr val="white"/>
                </a:solidFill>
              </a:rPr>
              <a:t> conference in Huntsville, AL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Electrical/Software Meeting: TBD 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Mechanical Meeting: TBD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265673" y="111151"/>
            <a:ext cx="3926327" cy="16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none" dirty="0">
                <a:solidFill>
                  <a:srgbClr val="DD5515"/>
                </a:solidFill>
                <a:latin typeface="Corbel" panose="020B0503020204020204"/>
              </a:rPr>
              <a:t>Electrical lead: </a:t>
            </a:r>
            <a:r>
              <a:rPr lang="en-US" sz="2000" cap="none" dirty="0">
                <a:solidFill>
                  <a:srgbClr val="2D2D2D"/>
                </a:solidFill>
                <a:latin typeface="Corbel" panose="020B0503020204020204"/>
              </a:rPr>
              <a:t>Josh Jablonowski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cap="none" dirty="0">
                <a:solidFill>
                  <a:srgbClr val="DD5515"/>
                </a:solidFill>
                <a:latin typeface="Corbel" panose="020B0503020204020204"/>
              </a:rPr>
              <a:t>Mechanical lead: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Alex Jones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projectieee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sp>
        <p:nvSpPr>
          <p:cNvPr id="3" name="AutoShape 2" descr="competition arena">
            <a:extLst>
              <a:ext uri="{FF2B5EF4-FFF2-40B4-BE49-F238E27FC236}">
                <a16:creationId xmlns:a16="http://schemas.microsoft.com/office/drawing/2014/main" id="{881487ED-A2D5-4150-AF2E-CD92857A0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730FE-F6CA-40AF-9B9F-7C3EF3CA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000" l="2889" r="91556">
                        <a14:foregroundMark x1="10000" y1="59000" x2="10000" y2="45667"/>
                        <a14:foregroundMark x1="7111" y1="47333" x2="6667" y2="57333"/>
                        <a14:foregroundMark x1="48222" y1="88000" x2="59333" y2="92667"/>
                        <a14:foregroundMark x1="59333" y1="92667" x2="62444" y2="90333"/>
                        <a14:foregroundMark x1="88000" y1="50333" x2="88000" y2="51333"/>
                        <a14:foregroundMark x1="91333" y1="48333" x2="84889" y2="42000"/>
                        <a14:foregroundMark x1="90000" y1="36333" x2="91556" y2="39667"/>
                        <a14:foregroundMark x1="58222" y1="98333" x2="56444" y2="97667"/>
                        <a14:foregroundMark x1="2889" y1="55667" x2="2889" y2="55667"/>
                        <a14:backgroundMark x1="92222" y1="40667" x2="92444" y2="38333"/>
                        <a14:backgroundMark x1="91778" y1="40333" x2="91778" y2="39333"/>
                        <a14:backgroundMark x1="56222" y1="98667" x2="56222" y2="98667"/>
                        <a14:backgroundMark x1="56444" y1="98000" x2="56000" y2="9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1310" y="1792935"/>
            <a:ext cx="4286250" cy="2857500"/>
          </a:xfrm>
          <a:prstGeom prst="rect">
            <a:avLst/>
          </a:prstGeom>
        </p:spPr>
      </p:pic>
      <p:pic>
        <p:nvPicPr>
          <p:cNvPr id="10" name="Picture 9" descr="A view of a city&#10;&#10;Description generated with very high confidence">
            <a:extLst>
              <a:ext uri="{FF2B5EF4-FFF2-40B4-BE49-F238E27FC236}">
                <a16:creationId xmlns:a16="http://schemas.microsoft.com/office/drawing/2014/main" id="{404C9CA8-B96B-441D-BD72-F06488688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41" y="4786496"/>
            <a:ext cx="3441560" cy="19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Major Project #2: </a:t>
            </a:r>
            <a:br>
              <a:rPr lang="en-US" dirty="0"/>
            </a:br>
            <a:r>
              <a:rPr lang="en-US" b="1" dirty="0"/>
              <a:t>Mail Bird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5903900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payload pickup, identification, and delivery</a:t>
            </a:r>
          </a:p>
          <a:p>
            <a:pPr>
              <a:buClr>
                <a:prstClr val="white"/>
              </a:buClr>
              <a:defRPr/>
            </a:pPr>
            <a:r>
              <a:rPr lang="en-US" sz="1900" dirty="0">
                <a:solidFill>
                  <a:prstClr val="white"/>
                </a:solidFill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Configure frame for waypoint navigation, etc.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Develop package release mechanism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11am – 1pm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650178" y="575487"/>
            <a:ext cx="422921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lang="en-US" sz="2400" cap="none" dirty="0">
                <a:solidFill>
                  <a:srgbClr val="2D2D2D"/>
                </a:solidFill>
                <a:latin typeface="Corbel" panose="020B0503020204020204"/>
              </a:rPr>
              <a:t>Ryan Moran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projectmailbird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Major Project #3: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Arm is functional and controllable via Arduino.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07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Side Project #1: </a:t>
            </a:r>
            <a:br>
              <a:rPr lang="en-US" dirty="0"/>
            </a:br>
            <a:r>
              <a:rPr lang="en-US" b="1" dirty="0"/>
              <a:t>Musical 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2016/18 E-Days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Currently uses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Convert it into a musical Tesla Coil.</a:t>
            </a:r>
          </a:p>
          <a:p>
            <a:pPr lvl="1">
              <a:buClr>
                <a:prstClr val="white"/>
              </a:buClr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Develop circuit and PCB design for new components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Side Project #2: </a:t>
            </a:r>
            <a:br>
              <a:rPr lang="en-US" dirty="0"/>
            </a:br>
            <a:r>
              <a:rPr lang="en-US" b="1" dirty="0"/>
              <a:t>Automate Nerf Turret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Old project donated by EE department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It was demonstrated last spring at E-Day and PEAK.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Needs a new purpose to improve demonstrations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153401" y="575487"/>
            <a:ext cx="3725990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projectturret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3074" name="Picture 2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>
            <a:extLst>
              <a:ext uri="{FF2B5EF4-FFF2-40B4-BE49-F238E27FC236}">
                <a16:creationId xmlns:a16="http://schemas.microsoft.com/office/drawing/2014/main" id="{088C859E-3E3F-44C1-A0F7-68D935CCE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2" r="12758"/>
          <a:stretch/>
        </p:blipFill>
        <p:spPr bwMode="auto">
          <a:xfrm>
            <a:off x="7811310" y="2070180"/>
            <a:ext cx="3914776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Side Project #3: </a:t>
            </a:r>
            <a:br>
              <a:rPr lang="en-US" dirty="0"/>
            </a:br>
            <a:r>
              <a:rPr lang="en-US" b="1" dirty="0"/>
              <a:t>3D Print Enclosure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Design double decker 3D printer enclosure to hold our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Creality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CR10 and Lulzbot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Taz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3.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Will have wheels and have hinged doors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potentially use </a:t>
            </a: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O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ctoprint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on Raspberry Pi(s) to control printers.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Alex J. and Josh J.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#3dprinting</a:t>
            </a:r>
          </a:p>
        </p:txBody>
      </p:sp>
      <p:pic>
        <p:nvPicPr>
          <p:cNvPr id="4" name="Picture 3" descr="A picture containing indoor, floor, table, wall&#10;&#10;Description generated with very high confidence">
            <a:extLst>
              <a:ext uri="{FF2B5EF4-FFF2-40B4-BE49-F238E27FC236}">
                <a16:creationId xmlns:a16="http://schemas.microsoft.com/office/drawing/2014/main" id="{18FD46EC-11BC-4175-BB6E-77AFD8D65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03" y="3657598"/>
            <a:ext cx="3989561" cy="2992171"/>
          </a:xfrm>
          <a:prstGeom prst="rect">
            <a:avLst/>
          </a:prstGeom>
        </p:spPr>
      </p:pic>
      <p:pic>
        <p:nvPicPr>
          <p:cNvPr id="9" name="Picture 8" descr="A desk with a computer on a table&#10;&#10;Description generated with high confidence">
            <a:extLst>
              <a:ext uri="{FF2B5EF4-FFF2-40B4-BE49-F238E27FC236}">
                <a16:creationId xmlns:a16="http://schemas.microsoft.com/office/drawing/2014/main" id="{0DB4D243-265C-472F-A592-03C12610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84" y="2084247"/>
            <a:ext cx="4853041" cy="36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2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Side Project #4: </a:t>
            </a:r>
            <a:br>
              <a:rPr lang="en-US" dirty="0"/>
            </a:br>
            <a:r>
              <a:rPr lang="en-US" b="1" dirty="0"/>
              <a:t>Vertical Axis Wind Turbine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60" y="1965960"/>
            <a:ext cx="4982616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create a 3D printed vertical axis wind turbine to generate a small amount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orbel" panose="020B0503020204020204"/>
              </a:rPr>
              <a:t>Potentially will be used as a cell phone charger.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lang="en-US" sz="2400" cap="none" dirty="0">
                <a:solidFill>
                  <a:srgbClr val="2D2D2D"/>
                </a:solidFill>
                <a:latin typeface="Corbel" panose="020B0503020204020204"/>
              </a:rPr>
              <a:t>TBD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26" name="Picture 2" descr="https://cdn.thingiverse.com/renders/a2/9f/37/58/9a/IMG_0518_preview_featured.JPG">
            <a:extLst>
              <a:ext uri="{FF2B5EF4-FFF2-40B4-BE49-F238E27FC236}">
                <a16:creationId xmlns:a16="http://schemas.microsoft.com/office/drawing/2014/main" id="{40360881-BA21-4F7A-9064-D9235DDF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90" y="1922033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07A24-1BF9-452A-B2C5-383E81EDD34A}"/>
              </a:ext>
            </a:extLst>
          </p:cNvPr>
          <p:cNvSpPr txBox="1"/>
          <p:nvPr/>
        </p:nvSpPr>
        <p:spPr>
          <a:xfrm>
            <a:off x="6838949" y="6389158"/>
            <a:ext cx="439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https://www.thingiverse.com/thing:948401</a:t>
            </a:r>
          </a:p>
        </p:txBody>
      </p:sp>
    </p:spTree>
    <p:extLst>
      <p:ext uri="{BB962C8B-B14F-4D97-AF65-F5344CB8AC3E}">
        <p14:creationId xmlns:p14="http://schemas.microsoft.com/office/powerpoint/2010/main" val="32289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308886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12A5CF88-BF93-405F-91DD-F7517A07256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FD3107B-9AF9-4C43-A742-65DB2523CF8F}">
                    <psuz:zmPr id="{8C923562-4FF1-4F62-A9C9-67E55447035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Side Project #5: </a:t>
            </a:r>
            <a:br>
              <a:rPr lang="en-US" sz="3600" dirty="0"/>
            </a:br>
            <a:r>
              <a:rPr lang="en-US" sz="3600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Goal: create an automated lab assistant.</a:t>
            </a:r>
          </a:p>
          <a:p>
            <a:r>
              <a:rPr lang="en-US" sz="2000" dirty="0"/>
              <a:t>Is voice controlled.</a:t>
            </a:r>
          </a:p>
          <a:p>
            <a:r>
              <a:rPr lang="en-US" sz="2000" dirty="0"/>
              <a:t>One day will consist of both a stationary and mobile system.</a:t>
            </a:r>
          </a:p>
          <a:p>
            <a:r>
              <a:rPr lang="en-US" sz="2000" dirty="0"/>
              <a:t>Can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Add functionality</a:t>
            </a:r>
          </a:p>
          <a:p>
            <a:pPr lvl="1"/>
            <a:r>
              <a:rPr lang="en-US" sz="1800" dirty="0"/>
              <a:t>Add database for keeping track of members and equipment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54" y="2404302"/>
            <a:ext cx="3516627" cy="40081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3872F06-399D-4646-B805-8BF0C634C572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TBD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projectlabassistant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04CF11-3A7C-4138-B1B2-EF7EA24EA8CE}"/>
              </a:ext>
            </a:extLst>
          </p:cNvPr>
          <p:cNvSpPr txBox="1">
            <a:spLocks/>
          </p:cNvSpPr>
          <p:nvPr/>
        </p:nvSpPr>
        <p:spPr>
          <a:xfrm>
            <a:off x="6119938" y="268853"/>
            <a:ext cx="1471958" cy="1232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L</a:t>
            </a:r>
            <a:r>
              <a:rPr lang="en-US" sz="1600" dirty="0">
                <a:solidFill>
                  <a:schemeClr val="bg2"/>
                </a:solidFill>
              </a:rPr>
              <a:t>ab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I</a:t>
            </a:r>
            <a:r>
              <a:rPr lang="en-US" sz="1600" dirty="0">
                <a:solidFill>
                  <a:schemeClr val="bg2"/>
                </a:solidFill>
              </a:rPr>
              <a:t>nformation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S</a:t>
            </a:r>
            <a:r>
              <a:rPr lang="en-US" sz="1600" dirty="0">
                <a:solidFill>
                  <a:schemeClr val="bg2"/>
                </a:solidFill>
              </a:rPr>
              <a:t>upport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b="1" dirty="0">
                <a:solidFill>
                  <a:schemeClr val="bg2"/>
                </a:solidFill>
              </a:rPr>
              <a:t>T</a:t>
            </a:r>
            <a:r>
              <a:rPr lang="en-US" sz="1600" dirty="0">
                <a:solidFill>
                  <a:schemeClr val="bg2"/>
                </a:solidFill>
              </a:rPr>
              <a:t>ool</a:t>
            </a:r>
          </a:p>
        </p:txBody>
      </p:sp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</p:spPr>
        <p:txBody>
          <a:bodyPr/>
          <a:lstStyle/>
          <a:p>
            <a:r>
              <a:rPr lang="en-US" dirty="0"/>
              <a:t>Project Ideas?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A504-4927-4E12-8E60-210A329811A2}"/>
              </a:ext>
            </a:extLst>
          </p:cNvPr>
          <p:cNvSpPr txBox="1">
            <a:spLocks/>
          </p:cNvSpPr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email us at </a:t>
            </a:r>
            <a:r>
              <a:rPr lang="en-US" sz="2800" dirty="0">
                <a:hlinkClick r:id="rId2"/>
              </a:rPr>
              <a:t>sparc.auburn@gmail.com</a:t>
            </a:r>
            <a:endParaRPr lang="en-US" sz="2800" dirty="0"/>
          </a:p>
          <a:p>
            <a:r>
              <a:rPr lang="en-US" sz="2800" dirty="0"/>
              <a:t>or DM Matthew Castleberry @mcberry23 via Slack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511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401C1F5-E3BB-4FC7-A33E-86951DBDCFB9}"/>
              </a:ext>
            </a:extLst>
          </p:cNvPr>
          <p:cNvSpPr txBox="1">
            <a:spLocks/>
          </p:cNvSpPr>
          <p:nvPr/>
        </p:nvSpPr>
        <p:spPr>
          <a:xfrm>
            <a:off x="843209" y="3885279"/>
            <a:ext cx="1051560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Raspberry Pi and Linux</a:t>
            </a:r>
          </a:p>
        </p:txBody>
      </p:sp>
    </p:spTree>
    <p:extLst>
      <p:ext uri="{BB962C8B-B14F-4D97-AF65-F5344CB8AC3E}">
        <p14:creationId xmlns:p14="http://schemas.microsoft.com/office/powerpoint/2010/main" val="14088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What is a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57400"/>
            <a:ext cx="6226581" cy="4287982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A relatively inexpensive single board computer.</a:t>
            </a:r>
          </a:p>
          <a:p>
            <a:r>
              <a:rPr lang="en-US" dirty="0">
                <a:solidFill>
                  <a:schemeClr val="tx1"/>
                </a:solidFill>
              </a:rPr>
              <a:t>Only $5 for Zero or $35 for more powerful one</a:t>
            </a:r>
          </a:p>
          <a:p>
            <a:r>
              <a:rPr lang="en-US" dirty="0">
                <a:solidFill>
                  <a:schemeClr val="tx1"/>
                </a:solidFill>
              </a:rPr>
              <a:t>Capable of running operating systems such as Raspbian Linux, Ubuntu Linux, Windows 10 IOT, etc.</a:t>
            </a:r>
          </a:p>
          <a:p>
            <a:r>
              <a:rPr lang="en-US" dirty="0">
                <a:solidFill>
                  <a:schemeClr val="tx1"/>
                </a:solidFill>
              </a:rPr>
              <a:t>Originally released in February 2012.</a:t>
            </a:r>
          </a:p>
          <a:p>
            <a:r>
              <a:rPr lang="en-US" dirty="0">
                <a:solidFill>
                  <a:schemeClr val="tx1"/>
                </a:solidFill>
              </a:rPr>
              <a:t>Has USB ports, video outputs, and an audio output.</a:t>
            </a:r>
          </a:p>
          <a:p>
            <a:r>
              <a:rPr lang="en-US" dirty="0">
                <a:solidFill>
                  <a:schemeClr val="tx1"/>
                </a:solidFill>
              </a:rPr>
              <a:t>Is capable of connecting to the internet through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or Ethernet.</a:t>
            </a:r>
          </a:p>
          <a:p>
            <a:r>
              <a:rPr lang="en-US" dirty="0">
                <a:solidFill>
                  <a:schemeClr val="tx1"/>
                </a:solidFill>
              </a:rPr>
              <a:t>Has General Purpose Input and Output Pins (GPIO) to control electronic circuits.</a:t>
            </a:r>
          </a:p>
          <a:p>
            <a:endParaRPr lang="en-US" dirty="0"/>
          </a:p>
        </p:txBody>
      </p:sp>
      <p:pic>
        <p:nvPicPr>
          <p:cNvPr id="2050" name="Picture 2" descr="Image result for raspberry pi 3b+">
            <a:extLst>
              <a:ext uri="{FF2B5EF4-FFF2-40B4-BE49-F238E27FC236}">
                <a16:creationId xmlns:a16="http://schemas.microsoft.com/office/drawing/2014/main" id="{625216AE-6520-4976-B27A-BD2DA5423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2014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42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3AE79A-6B95-44C3-B0A5-80E2F3E60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49FE10-080D-48D7-80FF-9A64D27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1" y="2054942"/>
            <a:ext cx="465744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400" spc="150">
                <a:solidFill>
                  <a:schemeClr val="tx2"/>
                </a:solidFill>
              </a:rPr>
              <a:t>Different Versions of the Pi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9E987-6859-4A62-922F-51B47D50D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Image result for raspberry pi versions">
            <a:extLst>
              <a:ext uri="{FF2B5EF4-FFF2-40B4-BE49-F238E27FC236}">
                <a16:creationId xmlns:a16="http://schemas.microsoft.com/office/drawing/2014/main" id="{6EB9FB13-6A40-47B7-9380-984D5E600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11" y="598634"/>
            <a:ext cx="6058529" cy="561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99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Pi SD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962" y="2057400"/>
            <a:ext cx="6731148" cy="4038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Pi main storage is on an SD card 4GB or greater.</a:t>
            </a:r>
          </a:p>
          <a:p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Linux is most highly supported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Download </a:t>
            </a:r>
            <a:r>
              <a:rPr lang="en-US" dirty="0" err="1">
                <a:solidFill>
                  <a:schemeClr val="tx1"/>
                </a:solidFill>
              </a:rPr>
              <a:t>Raspbian</a:t>
            </a:r>
            <a:r>
              <a:rPr lang="en-US" dirty="0">
                <a:solidFill>
                  <a:schemeClr val="tx1"/>
                </a:solidFill>
              </a:rPr>
              <a:t> or NOOBS from Raspberry Pi website.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https://www.raspberrypi.org/downloads/raspbian/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Follow the installation guide.</a:t>
            </a:r>
          </a:p>
          <a:p>
            <a:r>
              <a:rPr lang="en-US" dirty="0">
                <a:solidFill>
                  <a:schemeClr val="tx1"/>
                </a:solidFill>
              </a:rPr>
              <a:t>Will require you to download an SD image writer.</a:t>
            </a:r>
          </a:p>
          <a:p>
            <a:r>
              <a:rPr lang="en-US" dirty="0">
                <a:solidFill>
                  <a:schemeClr val="tx1"/>
                </a:solidFill>
              </a:rPr>
              <a:t>If display does not work a setting may need adjusted in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file.</a:t>
            </a:r>
          </a:p>
          <a:p>
            <a:endParaRPr lang="en-US" dirty="0"/>
          </a:p>
        </p:txBody>
      </p:sp>
      <p:pic>
        <p:nvPicPr>
          <p:cNvPr id="4100" name="Picture 4" descr="Image result for raspbi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660" y="217946"/>
            <a:ext cx="1864635" cy="157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raspberry pi sd card">
            <a:extLst>
              <a:ext uri="{FF2B5EF4-FFF2-40B4-BE49-F238E27FC236}">
                <a16:creationId xmlns:a16="http://schemas.microsoft.com/office/drawing/2014/main" id="{1037E1C8-796B-4599-99C3-5C72D0D17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110" y="2057400"/>
            <a:ext cx="3855626" cy="257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507FAA-E93E-4DBD-A234-86D2D80264D5}"/>
              </a:ext>
            </a:extLst>
          </p:cNvPr>
          <p:cNvSpPr txBox="1">
            <a:spLocks/>
          </p:cNvSpPr>
          <p:nvPr/>
        </p:nvSpPr>
        <p:spPr>
          <a:xfrm>
            <a:off x="11105468" y="4627817"/>
            <a:ext cx="1267838" cy="41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PC World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316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Boot up by applying power using Micro USB.</a:t>
            </a:r>
          </a:p>
          <a:p>
            <a:r>
              <a:rPr lang="en-US" dirty="0">
                <a:solidFill>
                  <a:schemeClr val="tx1"/>
                </a:solidFill>
              </a:rPr>
              <a:t>Make change to .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r>
              <a:rPr lang="en-US" dirty="0">
                <a:solidFill>
                  <a:schemeClr val="tx1"/>
                </a:solidFill>
              </a:rPr>
              <a:t> file if no display.</a:t>
            </a:r>
          </a:p>
          <a:p>
            <a:r>
              <a:rPr lang="en-US" dirty="0">
                <a:solidFill>
                  <a:schemeClr val="tx1"/>
                </a:solidFill>
              </a:rPr>
              <a:t>Username is “pi” by default</a:t>
            </a:r>
          </a:p>
          <a:p>
            <a:r>
              <a:rPr lang="en-US" dirty="0">
                <a:solidFill>
                  <a:schemeClr val="tx1"/>
                </a:solidFill>
              </a:rPr>
              <a:t>Password is “raspberry” by default.</a:t>
            </a:r>
          </a:p>
          <a:p>
            <a:r>
              <a:rPr lang="en-US" dirty="0">
                <a:solidFill>
                  <a:schemeClr val="tx1"/>
                </a:solidFill>
              </a:rPr>
              <a:t>Open up terminal.</a:t>
            </a:r>
          </a:p>
          <a:p>
            <a:r>
              <a:rPr lang="en-US" dirty="0">
                <a:solidFill>
                  <a:schemeClr val="tx1"/>
                </a:solidFill>
              </a:rPr>
              <a:t>Type in commands.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9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Linux?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2057400"/>
            <a:ext cx="5304953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Linux is an open source operating system.</a:t>
            </a:r>
          </a:p>
          <a:p>
            <a:r>
              <a:rPr lang="en-US" dirty="0">
                <a:solidFill>
                  <a:schemeClr val="tx1"/>
                </a:solidFill>
              </a:rPr>
              <a:t>It is used in many products and servers.</a:t>
            </a:r>
          </a:p>
          <a:p>
            <a:r>
              <a:rPr lang="en-US" dirty="0">
                <a:solidFill>
                  <a:schemeClr val="tx1"/>
                </a:solidFill>
              </a:rPr>
              <a:t>Allows full customization.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software development.</a:t>
            </a:r>
          </a:p>
          <a:p>
            <a:r>
              <a:rPr lang="en-US" dirty="0">
                <a:solidFill>
                  <a:schemeClr val="tx1"/>
                </a:solidFill>
              </a:rPr>
              <a:t>Hundreds of free distros.</a:t>
            </a:r>
          </a:p>
          <a:p>
            <a:r>
              <a:rPr lang="en-US" dirty="0">
                <a:solidFill>
                  <a:schemeClr val="tx1"/>
                </a:solidFill>
              </a:rPr>
              <a:t>Most have a Graphics User Interface (GUI) but can be setup without one.</a:t>
            </a:r>
          </a:p>
          <a:p>
            <a:r>
              <a:rPr lang="en-US" dirty="0">
                <a:solidFill>
                  <a:schemeClr val="tx1"/>
                </a:solidFill>
              </a:rPr>
              <a:t>Use the terminal for full customization.</a:t>
            </a:r>
          </a:p>
        </p:txBody>
      </p:sp>
      <p:pic>
        <p:nvPicPr>
          <p:cNvPr id="3074" name="Picture 2" descr="Image result for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54" y="280728"/>
            <a:ext cx="2732848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DF93CC-BD29-4F14-97B5-25047A538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00991"/>
              </p:ext>
            </p:extLst>
          </p:nvPr>
        </p:nvGraphicFramePr>
        <p:xfrm>
          <a:off x="6346479" y="1893974"/>
          <a:ext cx="5604096" cy="471420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802048">
                  <a:extLst>
                    <a:ext uri="{9D8B030D-6E8A-4147-A177-3AD203B41FA5}">
                      <a16:colId xmlns:a16="http://schemas.microsoft.com/office/drawing/2014/main" val="587152208"/>
                    </a:ext>
                  </a:extLst>
                </a:gridCol>
                <a:gridCol w="2802048">
                  <a:extLst>
                    <a:ext uri="{9D8B030D-6E8A-4147-A177-3AD203B41FA5}">
                      <a16:colId xmlns:a16="http://schemas.microsoft.com/office/drawing/2014/main" val="40557986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Common Linux Commands (dummies.com)</a:t>
                      </a:r>
                      <a:endParaRPr lang="en-US" sz="1000" b="1" dirty="0"/>
                    </a:p>
                  </a:txBody>
                  <a:tcPr marL="16650" marR="16650" marT="8325" marB="83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594280"/>
                  </a:ext>
                </a:extLst>
              </a:tr>
              <a:tr h="17759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cat [filename]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Display file’s contents to the standard output device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(usually your monitor).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536575725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cd /</a:t>
                      </a:r>
                      <a:r>
                        <a:rPr lang="en-US" sz="1000" dirty="0" err="1">
                          <a:effectLst/>
                        </a:rPr>
                        <a:t>directorypath</a:t>
                      </a:r>
                      <a:endParaRPr lang="en-US" sz="1000" dirty="0">
                        <a:effectLst/>
                      </a:endParaRP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Change to directory.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58635448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chmod</a:t>
                      </a:r>
                      <a:r>
                        <a:rPr lang="en-US" sz="1000" dirty="0">
                          <a:effectLst/>
                        </a:rPr>
                        <a:t> [options] mode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Change a file’s permissions.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490333540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cp [options] source destination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Copy files and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789883168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df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Display used and available disk space.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530104683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du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Show how much space each file takes up.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685576952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file [options]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Determine what type of data is within a file.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58695030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find [pathname] [expression]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Search for files matching a provided pattern.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887625438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grep [options] pattern [filesname]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Search files or output for a particular pattern.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051806602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ln [options] source [destination]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Create a shortcut.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4043341656"/>
                  </a:ext>
                </a:extLst>
              </a:tr>
              <a:tr h="17759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locate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Search a copy of your filesystem for the specified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filename.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242491704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ls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List directory contents.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168268969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mkdir</a:t>
                      </a:r>
                      <a:r>
                        <a:rPr lang="en-US" sz="1000" dirty="0">
                          <a:effectLst/>
                        </a:rPr>
                        <a:t> [options] directory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Create a new directory.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940641773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mv [options] source destination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Rename or move file(s) or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4280637820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ps</a:t>
                      </a:r>
                      <a:r>
                        <a:rPr lang="en-US" sz="1000" dirty="0">
                          <a:effectLst/>
                        </a:rPr>
                        <a:t> [options]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Display a snapshot of the currently running processes.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77477888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pwd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Display the pathname for the current directory.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858547431"/>
                  </a:ext>
                </a:extLst>
              </a:tr>
              <a:tr h="12764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rm [options] directory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Remove (delete) file(s) and/or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204139851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rmdir [options] directory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Delete empty directories.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427898401"/>
                  </a:ext>
                </a:extLst>
              </a:tr>
              <a:tr h="22754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ssh</a:t>
                      </a:r>
                      <a:r>
                        <a:rPr lang="en-US" sz="1000" dirty="0">
                          <a:effectLst/>
                        </a:rPr>
                        <a:t> [options] </a:t>
                      </a:r>
                      <a:r>
                        <a:rPr lang="en-US" sz="1000" dirty="0" err="1">
                          <a:effectLst/>
                        </a:rPr>
                        <a:t>user@machine</a:t>
                      </a:r>
                      <a:endParaRPr lang="en-US" sz="1000" dirty="0">
                        <a:effectLst/>
                      </a:endParaRP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Remotely log in to another Linux machine, over the network.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2359857823"/>
                  </a:ext>
                </a:extLst>
              </a:tr>
              <a:tr h="77700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</a:rPr>
                        <a:t>su</a:t>
                      </a:r>
                      <a:r>
                        <a:rPr lang="en-US" sz="1000" dirty="0">
                          <a:effectLst/>
                        </a:rPr>
                        <a:t> [options] [user [arguments]]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Switch to another user account.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1636907197"/>
                  </a:ext>
                </a:extLst>
              </a:tr>
              <a:tr h="17759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tar [options] filename</a:t>
                      </a:r>
                    </a:p>
                  </a:txBody>
                  <a:tcPr marL="13875" marR="13875" marT="13875" marB="138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Store and extract files from a tarfile (.tar) or </a:t>
                      </a:r>
                      <a:r>
                        <a:rPr lang="en-US" sz="1000" dirty="0" err="1">
                          <a:effectLst/>
                        </a:rPr>
                        <a:t>tarball</a:t>
                      </a:r>
                      <a:r>
                        <a:rPr lang="en-US" sz="1000" dirty="0">
                          <a:effectLst/>
                        </a:rPr>
                        <a:t> (.tar.gz or .</a:t>
                      </a:r>
                      <a:r>
                        <a:rPr lang="en-US" sz="1000" dirty="0" err="1">
                          <a:effectLst/>
                        </a:rPr>
                        <a:t>tgz</a:t>
                      </a:r>
                      <a:r>
                        <a:rPr lang="en-US" sz="1000" dirty="0">
                          <a:effectLst/>
                        </a:rPr>
                        <a:t>).</a:t>
                      </a:r>
                    </a:p>
                  </a:txBody>
                  <a:tcPr marL="13875" marR="13875" marT="13875" marB="13875"/>
                </a:tc>
                <a:extLst>
                  <a:ext uri="{0D108BD9-81ED-4DB2-BD59-A6C34878D82A}">
                    <a16:rowId xmlns:a16="http://schemas.microsoft.com/office/drawing/2014/main" val="3672698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30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and Python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Network: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Download files: </a:t>
            </a:r>
            <a:r>
              <a:rPr lang="en-US" sz="2400" dirty="0" err="1">
                <a:solidFill>
                  <a:schemeClr val="tx1"/>
                </a:solidFill>
              </a:rPr>
              <a:t>wget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hlinkClick r:id="rId2"/>
              </a:rPr>
              <a:t>https://www.example.com/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Check connection: ping -c 4 google.com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Ultimate network utility: ifconfig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Python: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For installation if not installed: </a:t>
            </a:r>
            <a:r>
              <a:rPr lang="en-US" sz="2400" dirty="0" err="1">
                <a:solidFill>
                  <a:schemeClr val="tx1"/>
                </a:solidFill>
              </a:rPr>
              <a:t>sudo</a:t>
            </a:r>
            <a:r>
              <a:rPr lang="en-US" sz="2400" dirty="0">
                <a:solidFill>
                  <a:schemeClr val="tx1"/>
                </a:solidFill>
              </a:rPr>
              <a:t> apt-get install python3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To create new file: </a:t>
            </a:r>
            <a:r>
              <a:rPr lang="en-US" sz="2400" dirty="0" err="1">
                <a:solidFill>
                  <a:schemeClr val="tx1"/>
                </a:solidFill>
              </a:rPr>
              <a:t>nano</a:t>
            </a:r>
            <a:r>
              <a:rPr lang="en-US" sz="2400" dirty="0">
                <a:solidFill>
                  <a:schemeClr val="tx1"/>
                </a:solidFill>
              </a:rPr>
              <a:t> filename.py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To run file: </a:t>
            </a:r>
            <a:r>
              <a:rPr lang="en-US" sz="2400" dirty="0" err="1">
                <a:solidFill>
                  <a:schemeClr val="tx1"/>
                </a:solidFill>
              </a:rPr>
              <a:t>sudo</a:t>
            </a:r>
            <a:r>
              <a:rPr lang="en-US" sz="2400" dirty="0">
                <a:solidFill>
                  <a:schemeClr val="tx1"/>
                </a:solidFill>
              </a:rPr>
              <a:t> python filename.py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31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SSH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Secure Shell (SSH) is a cryptographic network protocol for operating network services securely over an unsecured network. (Wikipedia)</a:t>
            </a:r>
          </a:p>
          <a:p>
            <a:r>
              <a:rPr lang="en-US" sz="2400" dirty="0"/>
              <a:t>Steps to Use SSH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Get </a:t>
            </a:r>
            <a:r>
              <a:rPr lang="en-US" sz="2400" dirty="0" err="1">
                <a:solidFill>
                  <a:schemeClr val="tx1"/>
                </a:solidFill>
              </a:rPr>
              <a:t>ip</a:t>
            </a:r>
            <a:r>
              <a:rPr lang="en-US" sz="2400" dirty="0">
                <a:solidFill>
                  <a:schemeClr val="tx1"/>
                </a:solidFill>
              </a:rPr>
              <a:t> address of Pi via “ifconfig”</a:t>
            </a:r>
          </a:p>
          <a:p>
            <a:pPr lvl="1"/>
            <a:r>
              <a:rPr lang="en-US" sz="2400" dirty="0"/>
              <a:t>Windows Client</a:t>
            </a:r>
            <a:endParaRPr lang="en-US" sz="2400" dirty="0">
              <a:solidFill>
                <a:schemeClr val="tx1"/>
              </a:solidFill>
            </a:endParaRPr>
          </a:p>
          <a:p>
            <a:pPr lvl="2"/>
            <a:r>
              <a:rPr lang="en-US" sz="2000" dirty="0"/>
              <a:t>Open IP via Putty (</a:t>
            </a:r>
            <a:r>
              <a:rPr lang="en-US" sz="2000" dirty="0">
                <a:hlinkClick r:id="rId2"/>
              </a:rPr>
              <a:t>https://www.putty.org/</a:t>
            </a:r>
            <a:r>
              <a:rPr lang="en-US" sz="2000" dirty="0"/>
              <a:t>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Mac</a:t>
            </a:r>
            <a:r>
              <a:rPr lang="en-US" sz="2400" dirty="0"/>
              <a:t>/Linux Client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Use “</a:t>
            </a:r>
            <a:r>
              <a:rPr lang="en-US" sz="2000" dirty="0" err="1">
                <a:solidFill>
                  <a:schemeClr val="tx1"/>
                </a:solidFill>
              </a:rPr>
              <a:t>ssh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user@machine</a:t>
            </a:r>
            <a:r>
              <a:rPr lang="en-US" sz="2000" dirty="0">
                <a:solidFill>
                  <a:schemeClr val="tx1"/>
                </a:solidFill>
              </a:rPr>
              <a:t>” command in terminal</a:t>
            </a:r>
          </a:p>
          <a:p>
            <a:pPr lvl="1"/>
            <a:r>
              <a:rPr lang="en-US" sz="2400" dirty="0"/>
              <a:t>Login using credentials as if on device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94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3AE79A-6B95-44C3-B0A5-80E2F3E60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A49FE10-080D-48D7-80FF-9A64D27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1" y="2054942"/>
            <a:ext cx="465744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400" spc="150" dirty="0">
                <a:solidFill>
                  <a:schemeClr val="tx2"/>
                </a:solidFill>
              </a:rPr>
              <a:t>GPIO on Raspberry Pi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A9E987-6859-4A62-922F-51B47D50D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9" name="Picture 2" descr="Image result for raspberry pi 3b+ pinout">
            <a:extLst>
              <a:ext uri="{FF2B5EF4-FFF2-40B4-BE49-F238E27FC236}">
                <a16:creationId xmlns:a16="http://schemas.microsoft.com/office/drawing/2014/main" id="{FEDC5015-E1BF-44A6-97F5-CDE42C75C2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5" y="674734"/>
            <a:ext cx="6266001" cy="546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807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GPIO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7162798" cy="3957320"/>
          </a:xfrm>
          <a:solidFill>
            <a:schemeClr val="bg1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RPi.GPIO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as GPIO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time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GPIO.setmode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(GPIO.BCM) #sets pin numbers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GPIO.setup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(8, GPIO.OUT)  #sets pin 8/GPIO 14 to output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for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in range(0,50):  #start loop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(8,GPIO.HIGH) #turn LED on  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(1)  #wait one second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GPIO.output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(8,GPIO.LOW)  #turn LED off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        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time.sleep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(1)  #wait one second</a:t>
            </a:r>
          </a:p>
          <a:p>
            <a:pPr marL="3429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GPIO.cleanup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#reset GPIO</a:t>
            </a:r>
          </a:p>
        </p:txBody>
      </p:sp>
    </p:spTree>
    <p:extLst>
      <p:ext uri="{BB962C8B-B14F-4D97-AF65-F5344CB8AC3E}">
        <p14:creationId xmlns:p14="http://schemas.microsoft.com/office/powerpoint/2010/main" val="982486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Pi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20" y="2057400"/>
            <a:ext cx="6059152" cy="403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https://www.raspberrypi.org/learning/getting-started-with-picamera/worksheet/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Plug in Camera</a:t>
            </a:r>
          </a:p>
          <a:p>
            <a:r>
              <a:rPr lang="en-US" dirty="0">
                <a:solidFill>
                  <a:schemeClr val="tx1"/>
                </a:solidFill>
              </a:rPr>
              <a:t>Press Menu&gt;Preference&gt;Raspberry Pi Configuration&gt;Interfaces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sure Camera is enabled</a:t>
            </a:r>
          </a:p>
        </p:txBody>
      </p:sp>
      <p:pic>
        <p:nvPicPr>
          <p:cNvPr id="6147" name="Picture 3" descr="http://andrewke.org/wp-content/uploads/2015/02/Camer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" b="97000" l="6750" r="92500">
                        <a14:foregroundMark x1="80417" y1="19222" x2="76667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112" y="1869212"/>
            <a:ext cx="4261138" cy="31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1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Camera with Python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381252" y="2114027"/>
            <a:ext cx="5421627" cy="19043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</a:t>
            </a: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import </a:t>
            </a: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time import sleep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 = </a:t>
            </a: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PiCamera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camera.rotation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=0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camera.start_preview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sleep(10) </a:t>
            </a:r>
          </a:p>
          <a:p>
            <a:pPr marL="34290" indent="0">
              <a:spcBef>
                <a:spcPts val="0"/>
              </a:spcBef>
              <a:buNone/>
            </a:pPr>
            <a:r>
              <a:rPr lang="en-US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camera.stop_preview</a:t>
            </a:r>
            <a:r>
              <a:rPr lang="en-US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2381250" y="4204487"/>
            <a:ext cx="5421629" cy="400465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" indent="0" defTabSz="91440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170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en-US" altLang="en-US" dirty="0" err="1"/>
              <a:t>camera.capture</a:t>
            </a:r>
            <a:r>
              <a:rPr lang="en-US" altLang="en-US" dirty="0"/>
              <a:t>('/home/pi/Desktop/image.jpg') </a:t>
            </a: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2381250" y="4791111"/>
            <a:ext cx="5421630" cy="116265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" indent="0" defTabSz="91440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170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r>
              <a:rPr lang="en-US" altLang="en-US" dirty="0" err="1"/>
              <a:t>camera.start_preview</a:t>
            </a:r>
            <a:r>
              <a:rPr lang="en-US" altLang="en-US" dirty="0"/>
              <a:t>() </a:t>
            </a:r>
            <a:r>
              <a:rPr lang="en-US" altLang="en-US" dirty="0" err="1"/>
              <a:t>camera.start_recording</a:t>
            </a:r>
            <a:r>
              <a:rPr lang="en-US" altLang="en-US" dirty="0"/>
              <a:t>('/home/pi/video.h264') sleep(10) </a:t>
            </a:r>
            <a:r>
              <a:rPr lang="en-US" altLang="en-US" dirty="0" err="1"/>
              <a:t>camera.stop_recording</a:t>
            </a:r>
            <a:r>
              <a:rPr lang="en-US" altLang="en-US" dirty="0"/>
              <a:t>() </a:t>
            </a:r>
            <a:r>
              <a:rPr lang="en-US" altLang="en-US" dirty="0" err="1"/>
              <a:t>camera.stop_preview</a:t>
            </a:r>
            <a:r>
              <a:rPr lang="en-US" altLang="en-US" dirty="0"/>
              <a:t>()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4149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098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General Meetings: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6 in Broun 125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prstClr val="white"/>
              </a:solidFill>
              <a:highlight>
                <a:srgbClr val="000000"/>
              </a:highlight>
              <a:latin typeface="Corbel" panose="020B0503020204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white"/>
                </a:solidFill>
                <a:latin typeface="Corbel" panose="020B0503020204020204"/>
              </a:rPr>
              <a:t>Project Meetings: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white"/>
                </a:solidFill>
                <a:latin typeface="Corbel" panose="020B0503020204020204"/>
              </a:rPr>
              <a:t>    - </a:t>
            </a:r>
            <a:r>
              <a:rPr lang="en-US" sz="1800" dirty="0">
                <a:solidFill>
                  <a:prstClr val="white"/>
                </a:solidFill>
                <a:latin typeface="Corbel" panose="020B0503020204020204"/>
              </a:rPr>
              <a:t>Various Times during week</a:t>
            </a:r>
          </a:p>
        </p:txBody>
      </p:sp>
      <p:pic>
        <p:nvPicPr>
          <p:cNvPr id="2050" name="Picture 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>
            <a:extLst>
              <a:ext uri="{FF2B5EF4-FFF2-40B4-BE49-F238E27FC236}">
                <a16:creationId xmlns:a16="http://schemas.microsoft.com/office/drawing/2014/main" id="{0B98A16A-4BFC-42A3-8633-C242C6518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0" b="6279"/>
          <a:stretch/>
        </p:blipFill>
        <p:spPr bwMode="auto">
          <a:xfrm>
            <a:off x="-2" y="3314700"/>
            <a:ext cx="12192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all, indoor, table&#10;&#10;Description generated with high confidence">
            <a:extLst>
              <a:ext uri="{FF2B5EF4-FFF2-40B4-BE49-F238E27FC236}">
                <a16:creationId xmlns:a16="http://schemas.microsoft.com/office/drawing/2014/main" id="{B0F9B7CC-7F76-4ACA-8BFE-E93007D8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731" y="-7046"/>
            <a:ext cx="4266889" cy="320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2" y="-33485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>
            <a:extLst>
              <a:ext uri="{FF2B5EF4-FFF2-40B4-BE49-F238E27FC236}">
                <a16:creationId xmlns:a16="http://schemas.microsoft.com/office/drawing/2014/main" id="{2E8D5E1E-52F0-48DB-A31F-DD2ACFF24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1" b="6279"/>
          <a:stretch/>
        </p:blipFill>
        <p:spPr bwMode="auto">
          <a:xfrm>
            <a:off x="-2" y="3177743"/>
            <a:ext cx="12192000" cy="36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indoor, floor, table, wall&#10;&#10;Description generated with very high confidence">
            <a:extLst>
              <a:ext uri="{FF2B5EF4-FFF2-40B4-BE49-F238E27FC236}">
                <a16:creationId xmlns:a16="http://schemas.microsoft.com/office/drawing/2014/main" id="{C2D889A2-39F2-46B9-ABAF-DFC344499B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03" r="6741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E03D8-0826-4EDF-B707-18D2DFF08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12F413-A715-4263-B4C0-7D107DCE97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2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 and Recruitment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1665</Words>
  <Application>Microsoft Office PowerPoint</Application>
  <PresentationFormat>Widescreen</PresentationFormat>
  <Paragraphs>284</Paragraphs>
  <Slides>34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Cambria Math</vt:lpstr>
      <vt:lpstr>Consolas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Meetings this Week</vt:lpstr>
      <vt:lpstr>Project Open Forum</vt:lpstr>
      <vt:lpstr>Major Project #1:  IEEE Southeast con</vt:lpstr>
      <vt:lpstr>Major Project #2:  Mail Bird</vt:lpstr>
      <vt:lpstr>Major Project #3:  MATILDA</vt:lpstr>
      <vt:lpstr>Side Project #1:  Musical Tesla Coil</vt:lpstr>
      <vt:lpstr>Side Project #2:  Automate Nerf Turret</vt:lpstr>
      <vt:lpstr>Side Project #3:  3D Print Enclosure</vt:lpstr>
      <vt:lpstr>Side Project #4:  Vertical Axis Wind Turbine</vt:lpstr>
      <vt:lpstr>Side Project #5:  Lab Assistant</vt:lpstr>
      <vt:lpstr>Project Ideas?</vt:lpstr>
      <vt:lpstr>Maker Training Session:</vt:lpstr>
      <vt:lpstr>What is a Raspberry Pi?</vt:lpstr>
      <vt:lpstr>Different Versions of the Pi</vt:lpstr>
      <vt:lpstr>Setting up the Pi SD Card</vt:lpstr>
      <vt:lpstr>Additional Notes</vt:lpstr>
      <vt:lpstr>What is Linux?</vt:lpstr>
      <vt:lpstr>Network and Python Commands</vt:lpstr>
      <vt:lpstr>Connecting Via SSH</vt:lpstr>
      <vt:lpstr>GPIO on Raspberry Pi</vt:lpstr>
      <vt:lpstr>Using GPIO with Python</vt:lpstr>
      <vt:lpstr>Using the Pi Camera</vt:lpstr>
      <vt:lpstr>Using the Camera with Python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7</cp:revision>
  <dcterms:created xsi:type="dcterms:W3CDTF">2018-08-28T21:09:04Z</dcterms:created>
  <dcterms:modified xsi:type="dcterms:W3CDTF">2018-08-29T22:09:03Z</dcterms:modified>
</cp:coreProperties>
</file>